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84" r:id="rId1"/>
  </p:sldMasterIdLst>
  <p:sldIdLst>
    <p:sldId id="256" r:id="rId2"/>
    <p:sldId id="258" r:id="rId3"/>
    <p:sldId id="273" r:id="rId4"/>
    <p:sldId id="257" r:id="rId5"/>
    <p:sldId id="259" r:id="rId6"/>
    <p:sldId id="260" r:id="rId7"/>
    <p:sldId id="261" r:id="rId8"/>
    <p:sldId id="262" r:id="rId9"/>
    <p:sldId id="263" r:id="rId10"/>
    <p:sldId id="274" r:id="rId11"/>
    <p:sldId id="264" r:id="rId12"/>
    <p:sldId id="265" r:id="rId13"/>
    <p:sldId id="266" r:id="rId14"/>
    <p:sldId id="267" r:id="rId15"/>
    <p:sldId id="268" r:id="rId16"/>
    <p:sldId id="269" r:id="rId17"/>
    <p:sldId id="270" r:id="rId18"/>
    <p:sldId id="271" r:id="rId19"/>
    <p:sldId id="272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84" d="100"/>
          <a:sy n="84" d="100"/>
        </p:scale>
        <p:origin x="-1392" y="-6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CoverOverlay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1194101" y="2887530"/>
            <a:ext cx="6779110" cy="923330"/>
            <a:chOff x="1172584" y="1381459"/>
            <a:chExt cx="6779110" cy="923330"/>
          </a:xfrm>
          <a:effectLst>
            <a:outerShdw blurRad="38100" dist="12700" dir="16200000" rotWithShape="0">
              <a:prstClr val="black">
                <a:alpha val="30000"/>
              </a:prstClr>
            </a:outerShdw>
          </a:effectLst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ln w="3175">
                    <a:solidFill>
                      <a:schemeClr val="tx2">
                        <a:alpha val="60000"/>
                      </a:schemeClr>
                    </a:solidFill>
                  </a:ln>
                  <a:solidFill>
                    <a:schemeClr val="tx2">
                      <a:lumMod val="90000"/>
                    </a:schemeClr>
                  </a:solidFill>
                  <a:effectLst>
                    <a:outerShdw blurRad="34925" dist="12700" dir="14400000" algn="ctr" rotWithShape="0">
                      <a:srgbClr val="000000">
                        <a:alpha val="21000"/>
                      </a:srgbClr>
                    </a:outerShdw>
                  </a:effectLst>
                  <a:latin typeface="Wingdings" pitchFamily="2" charset="2"/>
                </a:rPr>
                <a:t></a:t>
              </a:r>
              <a:endParaRPr lang="en-US" sz="5400" dirty="0">
                <a:ln w="3175">
                  <a:solidFill>
                    <a:schemeClr val="tx2">
                      <a:alpha val="60000"/>
                    </a:schemeClr>
                  </a:solidFill>
                </a:ln>
                <a:solidFill>
                  <a:schemeClr val="tx2">
                    <a:lumMod val="90000"/>
                  </a:schemeClr>
                </a:solidFill>
                <a:effectLst>
                  <a:outerShdw blurRad="34925" dist="12700" dir="14400000" algn="ctr" rotWithShape="0">
                    <a:srgbClr val="000000">
                      <a:alpha val="21000"/>
                    </a:srgbClr>
                  </a:outerShdw>
                </a:effectLst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293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9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183341" y="1387737"/>
            <a:ext cx="6777318" cy="1731982"/>
          </a:xfrm>
        </p:spPr>
        <p:txBody>
          <a:bodyPr anchor="b"/>
          <a:lstStyle>
            <a:lvl1pPr>
              <a:defRPr>
                <a:ln w="3175">
                  <a:solidFill>
                    <a:schemeClr val="tx1">
                      <a:alpha val="65000"/>
                    </a:schemeClr>
                  </a:solidFill>
                </a:ln>
                <a:solidFill>
                  <a:schemeClr val="tx1"/>
                </a:solidFill>
                <a:effectLst>
                  <a:outerShdw blurRad="25400" dist="12700" dir="14220000" rotWithShape="0">
                    <a:prstClr val="black">
                      <a:alpha val="50000"/>
                    </a:prstClr>
                  </a:outerShdw>
                </a:effectLst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767862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/>
                </a:solidFill>
                <a:effectLst>
                  <a:outerShdw blurRad="34925" dist="12700" dir="14400000" rotWithShape="0">
                    <a:prstClr val="black">
                      <a:alpha val="21000"/>
                    </a:prstClr>
                  </a:outerShdw>
                </a:effectLst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5" name="TextBox 14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6" name="Straight Connector 15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766560" y="559398"/>
            <a:ext cx="1678193" cy="556676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8488" y="849854"/>
            <a:ext cx="5507917" cy="502382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1" name="Group 10"/>
          <p:cNvGrpSpPr/>
          <p:nvPr/>
        </p:nvGrpSpPr>
        <p:grpSpPr>
          <a:xfrm rot="5400000">
            <a:off x="3909050" y="2880823"/>
            <a:ext cx="5480154" cy="923330"/>
            <a:chOff x="1815339" y="1381459"/>
            <a:chExt cx="5480154" cy="923330"/>
          </a:xfrm>
        </p:grpSpPr>
        <p:sp>
          <p:nvSpPr>
            <p:cNvPr id="12" name="TextBox 11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3" name="Straight Connector 12"/>
            <p:cNvCxnSpPr/>
            <p:nvPr/>
          </p:nvCxnSpPr>
          <p:spPr>
            <a:xfrm flipH="1" flipV="1">
              <a:off x="1815339" y="1924709"/>
              <a:ext cx="2468880" cy="2505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rot="10800000">
              <a:off x="4826613" y="1927417"/>
              <a:ext cx="2468880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Title 10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grpSp>
        <p:nvGrpSpPr>
          <p:cNvPr id="12" name="Group 11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3" name="TextBox 12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4" name="Straight Connector 13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CoverOverlay.png"/>
          <p:cNvPicPr>
            <a:picLocks noChangeAspect="1"/>
          </p:cNvPicPr>
          <p:nvPr/>
        </p:nvPicPr>
        <p:blipFill>
          <a:blip r:embed="rId2" cstate="print">
            <a:lum/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grpSp>
        <p:nvGrpSpPr>
          <p:cNvPr id="7" name="Group 7"/>
          <p:cNvGrpSpPr/>
          <p:nvPr/>
        </p:nvGrpSpPr>
        <p:grpSpPr>
          <a:xfrm>
            <a:off x="1172584" y="2887579"/>
            <a:ext cx="6779110" cy="923330"/>
            <a:chOff x="1172584" y="1381459"/>
            <a:chExt cx="6779110" cy="923330"/>
          </a:xfrm>
        </p:grpSpPr>
        <p:sp>
          <p:nvSpPr>
            <p:cNvPr id="9" name="TextBox 8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0" name="Straight Connector 9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rot="10800000">
              <a:off x="4831976" y="1927412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040" y="1204857"/>
            <a:ext cx="7754713" cy="1910716"/>
          </a:xfrm>
        </p:spPr>
        <p:txBody>
          <a:bodyPr anchor="b"/>
          <a:lstStyle>
            <a:lvl1pPr algn="ctr">
              <a:defRPr sz="5400" b="0" cap="none" baseline="0"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8" y="3767316"/>
            <a:ext cx="7734747" cy="1500187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2" name="Title 1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grpSp>
        <p:nvGrpSpPr>
          <p:cNvPr id="13" name="Group 12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Content Placeholder 7"/>
          <p:cNvSpPr>
            <a:spLocks noGrp="1"/>
          </p:cNvSpPr>
          <p:nvPr>
            <p:ph sz="quarter" idx="13"/>
          </p:nvPr>
        </p:nvSpPr>
        <p:spPr>
          <a:xfrm>
            <a:off x="685800" y="2240280"/>
            <a:ext cx="3803904" cy="38770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10" name="Content Placeholder 9"/>
          <p:cNvSpPr>
            <a:spLocks noGrp="1"/>
          </p:cNvSpPr>
          <p:nvPr>
            <p:ph sz="quarter" idx="14"/>
          </p:nvPr>
        </p:nvSpPr>
        <p:spPr>
          <a:xfrm>
            <a:off x="4645151" y="2240280"/>
            <a:ext cx="3803904" cy="3877056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51560" y="2240280"/>
            <a:ext cx="3442446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8488" y="2947595"/>
            <a:ext cx="3803904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02306" y="2240280"/>
            <a:ext cx="3447288" cy="658368"/>
          </a:xfrm>
        </p:spPr>
        <p:txBody>
          <a:bodyPr anchor="b"/>
          <a:lstStyle>
            <a:lvl1pPr marL="0" indent="0" algn="ctr">
              <a:buNone/>
              <a:defRPr sz="2400" b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2944368"/>
            <a:ext cx="3799728" cy="317296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4" name="Group 13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6" name="TextBox 15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7" name="Straight Connector 16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Connector 17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10" name="Group 9"/>
          <p:cNvGrpSpPr/>
          <p:nvPr/>
        </p:nvGrpSpPr>
        <p:grpSpPr>
          <a:xfrm>
            <a:off x="1172584" y="1392217"/>
            <a:ext cx="6779110" cy="923330"/>
            <a:chOff x="1172584" y="1381459"/>
            <a:chExt cx="6779110" cy="923330"/>
          </a:xfrm>
        </p:grpSpPr>
        <p:sp>
          <p:nvSpPr>
            <p:cNvPr id="14" name="TextBox 13"/>
            <p:cNvSpPr txBox="1"/>
            <p:nvPr/>
          </p:nvSpPr>
          <p:spPr>
            <a:xfrm>
              <a:off x="4147073" y="1381459"/>
              <a:ext cx="877163" cy="92333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5400" dirty="0" smtClean="0">
                  <a:solidFill>
                    <a:schemeClr val="tx2">
                      <a:lumMod val="60000"/>
                      <a:lumOff val="40000"/>
                    </a:schemeClr>
                  </a:solidFill>
                  <a:latin typeface="Wingdings" pitchFamily="2" charset="2"/>
                </a:rPr>
                <a:t></a:t>
              </a:r>
              <a:endParaRPr lang="en-US" sz="5400" dirty="0">
                <a:solidFill>
                  <a:schemeClr val="tx2">
                    <a:lumMod val="60000"/>
                    <a:lumOff val="40000"/>
                  </a:schemeClr>
                </a:solidFill>
                <a:latin typeface="Wingdings" pitchFamily="2" charset="2"/>
              </a:endParaRPr>
            </a:p>
          </p:txBody>
        </p:sp>
        <p:cxnSp>
          <p:nvCxnSpPr>
            <p:cNvPr id="15" name="Straight Connector 14"/>
            <p:cNvCxnSpPr/>
            <p:nvPr/>
          </p:nvCxnSpPr>
          <p:spPr>
            <a:xfrm rot="10800000">
              <a:off x="1172584" y="192562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/>
            <p:cNvCxnSpPr/>
            <p:nvPr/>
          </p:nvCxnSpPr>
          <p:spPr>
            <a:xfrm rot="10800000">
              <a:off x="4831976" y="1922650"/>
              <a:ext cx="3119718" cy="1588"/>
            </a:xfrm>
            <a:prstGeom prst="line">
              <a:avLst/>
            </a:prstGeom>
            <a:ln>
              <a:solidFill>
                <a:schemeClr val="tx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034579" y="1678195"/>
            <a:ext cx="3422483" cy="1886921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92001" y="559398"/>
            <a:ext cx="4116667" cy="5566765"/>
          </a:xfrm>
        </p:spPr>
        <p:txBody>
          <a:bodyPr anchor="ctr"/>
          <a:lstStyle>
            <a:lvl1pPr>
              <a:defRPr sz="2400"/>
            </a:lvl1pPr>
            <a:lvl2pPr>
              <a:defRPr sz="2200"/>
            </a:lvl2pPr>
            <a:lvl3pPr>
              <a:defRPr sz="2000"/>
            </a:lvl3pPr>
            <a:lvl4pPr>
              <a:defRPr sz="1800"/>
            </a:lvl4pPr>
            <a:lvl5pPr>
              <a:defRPr sz="16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034579" y="3603812"/>
            <a:ext cx="3411725" cy="2517289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731" y="4668818"/>
            <a:ext cx="7767021" cy="644729"/>
          </a:xfrm>
        </p:spPr>
        <p:txBody>
          <a:bodyPr anchor="b"/>
          <a:lstStyle>
            <a:lvl1pPr algn="ctr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240000">
            <a:off x="2183792" y="666965"/>
            <a:ext cx="4772156" cy="3598016"/>
          </a:xfrm>
          <a:solidFill>
            <a:srgbClr val="FFFFFF">
              <a:shade val="85000"/>
            </a:srgbClr>
          </a:solidFill>
          <a:ln w="190500" cap="sq">
            <a:solidFill>
              <a:srgbClr val="FFFFFF"/>
            </a:solidFill>
            <a:miter lim="800000"/>
          </a:ln>
          <a:effectLst>
            <a:outerShdw blurRad="65000" dist="50800" dir="12900000" kx="195000" ky="145000" algn="tl" rotWithShape="0">
              <a:srgbClr val="000000">
                <a:alpha val="24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8489" y="5324306"/>
            <a:ext cx="7756264" cy="804862"/>
          </a:xfrm>
        </p:spPr>
        <p:txBody>
          <a:bodyPr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3/1/2019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gradFill flip="none" rotWithShape="1">
            <a:gsLst>
              <a:gs pos="83000">
                <a:schemeClr val="bg1">
                  <a:alpha val="11000"/>
                </a:schemeClr>
              </a:gs>
              <a:gs pos="100000">
                <a:schemeClr val="bg2">
                  <a:lumMod val="75000"/>
                  <a:alpha val="23000"/>
                </a:schemeClr>
              </a:gs>
            </a:gsLst>
            <a:path path="rect">
              <a:fillToRect l="50000" t="50000" r="50000" b="50000"/>
            </a:path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8490" y="570156"/>
            <a:ext cx="7756263" cy="105425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99247" y="2248347"/>
            <a:ext cx="7745505" cy="387781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60378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3/1/2019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161442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639264" y="6161442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5400" kern="1200">
          <a:solidFill>
            <a:schemeClr val="tx2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6576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4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77724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"/>
        <a:defRPr sz="22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1143000" indent="-36576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20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150876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828800" indent="-320040" algn="l" defTabSz="914400" rtl="0" eaLnBrk="1" latinLnBrk="0" hangingPunct="1">
        <a:spcBef>
          <a:spcPct val="20000"/>
        </a:spcBef>
        <a:buClr>
          <a:schemeClr val="accent1"/>
        </a:buClr>
        <a:buFont typeface="Wingdings" pitchFamily="2" charset="2"/>
        <a:buChar char="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214884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46888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78892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108960" indent="-274320" algn="l" defTabSz="914400" rtl="0" eaLnBrk="1" latinLnBrk="0" hangingPunct="1">
        <a:spcBef>
          <a:spcPts val="400"/>
        </a:spcBef>
        <a:buClr>
          <a:schemeClr val="accent1"/>
        </a:buClr>
        <a:buFont typeface="Wingdings" pitchFamily="2" charset="2"/>
        <a:buChar char="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eclipse.org/downloads/" TargetMode="External"/><Relationship Id="rId2" Type="http://schemas.openxmlformats.org/officeDocument/2006/relationships/hyperlink" Target="https://sqlite.org/download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8.png"/><Relationship Id="rId5" Type="http://schemas.openxmlformats.org/officeDocument/2006/relationships/image" Target="../media/image7.jpe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Pathfinder Character Creator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By Connor Barnes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7399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686"/>
          <a:stretch/>
        </p:blipFill>
        <p:spPr bwMode="auto">
          <a:xfrm>
            <a:off x="0" y="1955549"/>
            <a:ext cx="9144000" cy="490245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" name="Picture 4" descr="Image result for scene builder icon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429000" y="-228600"/>
            <a:ext cx="1981201" cy="1981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308839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895600" y="3352800"/>
            <a:ext cx="5853953" cy="1524000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 smtClean="0"/>
              <a:t>In Scene Builder there is a section that allows you to name an object, as well as many options for method calls based on various circumstances….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How does it work?</a:t>
            </a:r>
            <a:endParaRPr lang="en-US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2293" t="13746" r="46727" b="81443"/>
          <a:stretch/>
        </p:blipFill>
        <p:spPr bwMode="auto">
          <a:xfrm>
            <a:off x="235621" y="1622467"/>
            <a:ext cx="2086561" cy="5142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1411" t="5017" b="27392"/>
          <a:stretch/>
        </p:blipFill>
        <p:spPr bwMode="auto">
          <a:xfrm>
            <a:off x="145710" y="2231679"/>
            <a:ext cx="2266384" cy="463537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074013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10221" y="4876800"/>
            <a:ext cx="7745505" cy="1256853"/>
          </a:xfr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……and once an object is named, in the actual code you must create a private variable with the same name, which then allows you to interact with it in the code.</a:t>
            </a:r>
            <a:endParaRPr lang="en-US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10" t="30103" r="61263" b="67479"/>
          <a:stretch/>
        </p:blipFill>
        <p:spPr bwMode="auto">
          <a:xfrm>
            <a:off x="44438" y="609600"/>
            <a:ext cx="8991599" cy="5628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6147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7277" t="23895" r="34183" b="52211"/>
          <a:stretch/>
        </p:blipFill>
        <p:spPr bwMode="auto">
          <a:xfrm>
            <a:off x="762000" y="1828800"/>
            <a:ext cx="7539198" cy="26292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870312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628900" y="5715000"/>
            <a:ext cx="3962400" cy="1398515"/>
          </a:xfrm>
        </p:spPr>
        <p:txBody>
          <a:bodyPr/>
          <a:lstStyle/>
          <a:p>
            <a:r>
              <a:rPr lang="en-US" dirty="0" smtClean="0"/>
              <a:t>Segmented based on tabs</a:t>
            </a:r>
            <a:endParaRPr lang="en-US" dirty="0"/>
          </a:p>
          <a:p>
            <a:r>
              <a:rPr lang="en-US" dirty="0" smtClean="0"/>
              <a:t>Text boxes very helpful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693868" y="152400"/>
            <a:ext cx="7756263" cy="1054250"/>
          </a:xfrm>
        </p:spPr>
        <p:txBody>
          <a:bodyPr/>
          <a:lstStyle/>
          <a:p>
            <a:r>
              <a:rPr lang="en-US" dirty="0" smtClean="0"/>
              <a:t>The Code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773" t="5086" r="16187" b="15052"/>
          <a:stretch/>
        </p:blipFill>
        <p:spPr bwMode="auto">
          <a:xfrm>
            <a:off x="304799" y="0"/>
            <a:ext cx="8656111" cy="5715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006974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2819400" y="3429000"/>
            <a:ext cx="6082552" cy="3877815"/>
          </a:xfrm>
        </p:spPr>
        <p:txBody>
          <a:bodyPr/>
          <a:lstStyle/>
          <a:p>
            <a:r>
              <a:rPr lang="en-US" dirty="0" smtClean="0"/>
              <a:t>Interactions with database simple</a:t>
            </a:r>
          </a:p>
          <a:p>
            <a:endParaRPr lang="en-US" dirty="0"/>
          </a:p>
          <a:p>
            <a:r>
              <a:rPr lang="en-US" dirty="0" smtClean="0"/>
              <a:t>Often used to fill out objects(</a:t>
            </a:r>
            <a:r>
              <a:rPr lang="en-US" dirty="0" err="1" smtClean="0"/>
              <a:t>ListViews</a:t>
            </a:r>
            <a:r>
              <a:rPr lang="en-US" dirty="0" smtClean="0"/>
              <a:t>, </a:t>
            </a:r>
            <a:r>
              <a:rPr lang="en-US" dirty="0" err="1" smtClean="0"/>
              <a:t>TextFields</a:t>
            </a:r>
            <a:r>
              <a:rPr lang="en-US" dirty="0" smtClean="0"/>
              <a:t>, </a:t>
            </a:r>
            <a:r>
              <a:rPr lang="en-US" dirty="0" err="1" smtClean="0"/>
              <a:t>etc</a:t>
            </a:r>
            <a:r>
              <a:rPr lang="en-US" dirty="0" smtClean="0"/>
              <a:t>)</a:t>
            </a:r>
          </a:p>
          <a:p>
            <a:endParaRPr lang="en-US" dirty="0"/>
          </a:p>
          <a:p>
            <a:r>
              <a:rPr lang="en-US" dirty="0" smtClean="0"/>
              <a:t>Many states of objects make inter-object interactions easy as well.</a:t>
            </a:r>
            <a:endParaRPr lang="en-US" dirty="0"/>
          </a:p>
        </p:txBody>
      </p:sp>
      <p:pic>
        <p:nvPicPr>
          <p:cNvPr id="8195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668" t="12541" r="32846" b="56040"/>
          <a:stretch/>
        </p:blipFill>
        <p:spPr bwMode="auto">
          <a:xfrm>
            <a:off x="36500" y="24896"/>
            <a:ext cx="8753220" cy="3327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6585" t="12013" r="66782" b="50968"/>
          <a:stretch/>
        </p:blipFill>
        <p:spPr bwMode="auto">
          <a:xfrm>
            <a:off x="15375" y="3352800"/>
            <a:ext cx="2799992" cy="3505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2284162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3581400" y="3048000"/>
            <a:ext cx="5015752" cy="3573015"/>
          </a:xfrm>
        </p:spPr>
        <p:txBody>
          <a:bodyPr/>
          <a:lstStyle/>
          <a:p>
            <a:r>
              <a:rPr lang="en-US" dirty="0" smtClean="0"/>
              <a:t>Selecting some objects fills other </a:t>
            </a:r>
            <a:r>
              <a:rPr lang="en-US" dirty="0" err="1" smtClean="0"/>
              <a:t>ListViews</a:t>
            </a:r>
            <a:r>
              <a:rPr lang="en-US" dirty="0" smtClean="0"/>
              <a:t> properly</a:t>
            </a:r>
          </a:p>
          <a:p>
            <a:endParaRPr lang="en-US" dirty="0"/>
          </a:p>
          <a:p>
            <a:r>
              <a:rPr lang="en-US" dirty="0" smtClean="0"/>
              <a:t>Button presses also used in multiple locations</a:t>
            </a:r>
            <a:endParaRPr lang="en-US" dirty="0"/>
          </a:p>
        </p:txBody>
      </p:sp>
      <p:pic>
        <p:nvPicPr>
          <p:cNvPr id="921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7010" t="9347" r="62423" b="41682"/>
          <a:stretch/>
        </p:blipFill>
        <p:spPr bwMode="auto">
          <a:xfrm>
            <a:off x="0" y="2407662"/>
            <a:ext cx="3322820" cy="44503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9219" name="Picture 3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099" t="11617" r="12500" b="53003"/>
          <a:stretch/>
        </p:blipFill>
        <p:spPr bwMode="auto">
          <a:xfrm>
            <a:off x="-4263" y="0"/>
            <a:ext cx="9148264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7660060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>
          <a:xfrm>
            <a:off x="762000" y="2590800"/>
            <a:ext cx="7756263" cy="1054250"/>
          </a:xfrm>
        </p:spPr>
        <p:txBody>
          <a:bodyPr/>
          <a:lstStyle/>
          <a:p>
            <a:r>
              <a:rPr lang="en-US" dirty="0" smtClean="0"/>
              <a:t>DEMO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7218491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99247" y="2248347"/>
            <a:ext cx="7745505" cy="4609653"/>
          </a:xfrm>
        </p:spPr>
        <p:txBody>
          <a:bodyPr>
            <a:normAutofit/>
          </a:bodyPr>
          <a:lstStyle/>
          <a:p>
            <a:r>
              <a:rPr lang="en-US" dirty="0" smtClean="0"/>
              <a:t>Craft and Profession Skills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Working Feats List with requirements</a:t>
            </a:r>
          </a:p>
          <a:p>
            <a:endParaRPr lang="en-US" dirty="0"/>
          </a:p>
          <a:p>
            <a:r>
              <a:rPr lang="en-US" dirty="0" smtClean="0"/>
              <a:t>Data entry on the hundred pages of spells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 smtClean="0"/>
              <a:t>Teamwork and inputting more books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What’s in the future?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60070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Reasons behind making this project</a:t>
            </a:r>
          </a:p>
          <a:p>
            <a:endParaRPr lang="en-US" dirty="0"/>
          </a:p>
          <a:p>
            <a:r>
              <a:rPr lang="en-US" dirty="0" smtClean="0"/>
              <a:t>Programs used to make it work</a:t>
            </a:r>
          </a:p>
          <a:p>
            <a:endParaRPr lang="en-US" dirty="0"/>
          </a:p>
          <a:p>
            <a:r>
              <a:rPr lang="en-US" dirty="0" smtClean="0"/>
              <a:t>How they interact in the code</a:t>
            </a:r>
          </a:p>
          <a:p>
            <a:endParaRPr lang="en-US" dirty="0"/>
          </a:p>
          <a:p>
            <a:r>
              <a:rPr lang="en-US" dirty="0" smtClean="0"/>
              <a:t>A demo</a:t>
            </a:r>
          </a:p>
          <a:p>
            <a:endParaRPr lang="en-US" dirty="0"/>
          </a:p>
          <a:p>
            <a:r>
              <a:rPr lang="en-US" dirty="0" smtClean="0"/>
              <a:t>Plans for the future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Closing Statements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5051827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r>
              <a:rPr lang="en-US" dirty="0"/>
              <a:t>Download SQLite. (</a:t>
            </a:r>
            <a:r>
              <a:rPr lang="en-US" dirty="0" err="1"/>
              <a:t>n.d.</a:t>
            </a:r>
            <a:r>
              <a:rPr lang="en-US" dirty="0"/>
              <a:t>). Retrieved from </a:t>
            </a:r>
            <a:r>
              <a:rPr lang="en-US" dirty="0">
                <a:hlinkClick r:id="rId2"/>
              </a:rPr>
              <a:t>https://</a:t>
            </a:r>
            <a:r>
              <a:rPr lang="en-US" dirty="0" smtClean="0">
                <a:hlinkClick r:id="rId2"/>
              </a:rPr>
              <a:t>sqlite.org/download.html</a:t>
            </a:r>
            <a:endParaRPr lang="en-US" dirty="0" smtClean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Foundation, E. (</a:t>
            </a:r>
            <a:r>
              <a:rPr lang="en-US" dirty="0" err="1"/>
              <a:t>n.d.</a:t>
            </a:r>
            <a:r>
              <a:rPr lang="en-US" dirty="0"/>
              <a:t>). Download Eclipse. Retrieved from </a:t>
            </a:r>
            <a:r>
              <a:rPr lang="en-US" dirty="0">
                <a:hlinkClick r:id="rId3"/>
              </a:rPr>
              <a:t>https://</a:t>
            </a:r>
            <a:r>
              <a:rPr lang="en-US" dirty="0" smtClean="0">
                <a:hlinkClick r:id="rId3"/>
              </a:rPr>
              <a:t>www.eclipse.org/downloads/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Java </a:t>
            </a:r>
            <a:r>
              <a:rPr lang="en-US" dirty="0"/>
              <a:t>SE Downloads. (</a:t>
            </a:r>
            <a:r>
              <a:rPr lang="en-US" dirty="0" err="1"/>
              <a:t>n.d.</a:t>
            </a:r>
            <a:r>
              <a:rPr lang="en-US" dirty="0"/>
              <a:t>). Retrieved from https://www.oracle.com/technetwork/java/javase/downloads/index.html</a:t>
            </a:r>
          </a:p>
          <a:p>
            <a:endParaRPr lang="en-US" dirty="0" smtClean="0"/>
          </a:p>
          <a:p>
            <a:r>
              <a:rPr lang="en-US" dirty="0" err="1" smtClean="0"/>
              <a:t>Jhaeman</a:t>
            </a:r>
            <a:r>
              <a:rPr lang="en-US" dirty="0"/>
              <a:t>, &amp; </a:t>
            </a:r>
            <a:r>
              <a:rPr lang="en-US" dirty="0" err="1"/>
              <a:t>Whitefur</a:t>
            </a:r>
            <a:r>
              <a:rPr lang="en-US" dirty="0"/>
              <a:t>, E. (2017, June 16). Paizo.com. Retrieved from https://paizo.com/products/btpy88yj?Pathfinder-Roleplaying-Game-Core-Rulebook</a:t>
            </a:r>
          </a:p>
          <a:p>
            <a:endParaRPr lang="en-US" dirty="0" smtClean="0"/>
          </a:p>
          <a:p>
            <a:r>
              <a:rPr lang="en-US" dirty="0" smtClean="0"/>
              <a:t>Scene </a:t>
            </a:r>
            <a:r>
              <a:rPr lang="en-US" dirty="0"/>
              <a:t>Builder. (</a:t>
            </a:r>
            <a:r>
              <a:rPr lang="en-US" dirty="0" err="1"/>
              <a:t>n.d.</a:t>
            </a:r>
            <a:r>
              <a:rPr lang="en-US" dirty="0"/>
              <a:t>). Retrieved from https://gluonhq.com/products/scene-builder/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Sources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28939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99247" y="2667000"/>
            <a:ext cx="7745505" cy="3886200"/>
          </a:xfrm>
        </p:spPr>
        <p:txBody>
          <a:bodyPr>
            <a:normAutofit lnSpcReduction="10000"/>
          </a:bodyPr>
          <a:lstStyle/>
          <a:p>
            <a:r>
              <a:rPr lang="en-US" dirty="0" smtClean="0"/>
              <a:t>What and why?</a:t>
            </a:r>
          </a:p>
          <a:p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 smtClean="0"/>
              <a:t>different components that went into </a:t>
            </a:r>
            <a:r>
              <a:rPr lang="en-US" dirty="0" smtClean="0"/>
              <a:t>creation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Actual code</a:t>
            </a:r>
          </a:p>
          <a:p>
            <a:endParaRPr lang="en-US" dirty="0"/>
          </a:p>
          <a:p>
            <a:r>
              <a:rPr lang="en-US" dirty="0" smtClean="0"/>
              <a:t>Demo of the program</a:t>
            </a:r>
          </a:p>
          <a:p>
            <a:endParaRPr lang="en-US" dirty="0"/>
          </a:p>
          <a:p>
            <a:r>
              <a:rPr lang="en-US" dirty="0" smtClean="0"/>
              <a:t>Plans for the future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Outline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1660695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85800" y="2743200"/>
            <a:ext cx="7745505" cy="3877815"/>
          </a:xfrm>
        </p:spPr>
        <p:txBody>
          <a:bodyPr/>
          <a:lstStyle/>
          <a:p>
            <a:r>
              <a:rPr lang="en-US" dirty="0" smtClean="0"/>
              <a:t>Tabletop Roleplaying Game</a:t>
            </a:r>
          </a:p>
          <a:p>
            <a:endParaRPr lang="en-US" dirty="0"/>
          </a:p>
          <a:p>
            <a:r>
              <a:rPr lang="en-US" dirty="0" smtClean="0"/>
              <a:t>One person acts as the </a:t>
            </a:r>
            <a:r>
              <a:rPr lang="en-US" dirty="0" err="1" smtClean="0"/>
              <a:t>GameMaster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The others create their own characters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is Pathfinder?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405045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99247" y="2248347"/>
            <a:ext cx="7911353" cy="3877815"/>
          </a:xfrm>
        </p:spPr>
        <p:txBody>
          <a:bodyPr/>
          <a:lstStyle/>
          <a:p>
            <a:r>
              <a:rPr lang="en-US" dirty="0" smtClean="0"/>
              <a:t>To motivate friends to finally go through with a game</a:t>
            </a:r>
          </a:p>
          <a:p>
            <a:endParaRPr lang="en-US" dirty="0" smtClean="0"/>
          </a:p>
          <a:p>
            <a:r>
              <a:rPr lang="en-US" dirty="0" smtClean="0"/>
              <a:t>To make something modular that supports future growth</a:t>
            </a:r>
          </a:p>
          <a:p>
            <a:endParaRPr lang="en-US" dirty="0"/>
          </a:p>
          <a:p>
            <a:r>
              <a:rPr lang="en-US" dirty="0" smtClean="0"/>
              <a:t>To help streamline a process that could take forever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Why?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116442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Setup</a:t>
            </a:r>
            <a:endParaRPr lang="en-US" dirty="0"/>
          </a:p>
        </p:txBody>
      </p:sp>
      <p:pic>
        <p:nvPicPr>
          <p:cNvPr id="1026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737" t="-3433" r="28789" b="1718"/>
          <a:stretch/>
        </p:blipFill>
        <p:spPr bwMode="auto">
          <a:xfrm>
            <a:off x="61866" y="1866523"/>
            <a:ext cx="3512262" cy="473119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8" name="Picture 4" descr="Image result for eclipse icon java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82770" y="1866523"/>
            <a:ext cx="2438400" cy="24384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Image result for scene builder icon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73639" y="4616512"/>
            <a:ext cx="1981201" cy="19812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cms-assets.tutsplus.com/uploads/users/861/posts/23835/preview_image/javafx.jp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94258" y="4703088"/>
            <a:ext cx="2610898" cy="1808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Image result for sqlite icon"/>
          <p:cNvPicPr>
            <a:picLocks noChangeAspect="1" noChangeArrowheads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05600" y="1395112"/>
            <a:ext cx="2209800" cy="29414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513090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4081604" y="2133600"/>
            <a:ext cx="5029200" cy="4114800"/>
          </a:xfrm>
        </p:spPr>
        <p:txBody>
          <a:bodyPr/>
          <a:lstStyle/>
          <a:p>
            <a:r>
              <a:rPr lang="en-US" dirty="0" smtClean="0"/>
              <a:t>575 pages</a:t>
            </a:r>
          </a:p>
          <a:p>
            <a:endParaRPr lang="en-US" dirty="0" smtClean="0"/>
          </a:p>
          <a:p>
            <a:r>
              <a:rPr lang="en-US" dirty="0" smtClean="0"/>
              <a:t>Many tables and illustrations</a:t>
            </a:r>
          </a:p>
          <a:p>
            <a:endParaRPr lang="en-US" dirty="0"/>
          </a:p>
          <a:p>
            <a:r>
              <a:rPr lang="en-US" dirty="0" smtClean="0"/>
              <a:t>Segmented into chapters to help character creation process</a:t>
            </a:r>
            <a:endParaRPr lang="en-US" dirty="0"/>
          </a:p>
          <a:p>
            <a:endParaRPr lang="en-US" dirty="0"/>
          </a:p>
          <a:p>
            <a:r>
              <a:rPr lang="en-US" dirty="0" smtClean="0"/>
              <a:t>One of many(inspiration)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Book</a:t>
            </a:r>
            <a:endParaRPr 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9227" t="-756" r="28866" b="4536"/>
          <a:stretch/>
        </p:blipFill>
        <p:spPr bwMode="auto">
          <a:xfrm>
            <a:off x="0" y="1752600"/>
            <a:ext cx="3953038" cy="5105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422561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1524000" y="5486400"/>
            <a:ext cx="5341875" cy="1020762"/>
          </a:xfrm>
        </p:spPr>
        <p:txBody>
          <a:bodyPr/>
          <a:lstStyle/>
          <a:p>
            <a:r>
              <a:rPr lang="en-US" dirty="0" smtClean="0"/>
              <a:t>Sqlite3 with </a:t>
            </a:r>
            <a:r>
              <a:rPr lang="en-US" dirty="0" err="1" smtClean="0"/>
              <a:t>SqliteStudio</a:t>
            </a:r>
            <a:r>
              <a:rPr lang="en-US" dirty="0" smtClean="0"/>
              <a:t> for GUI</a:t>
            </a:r>
            <a:endParaRPr lang="en-US" dirty="0"/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Database</a:t>
            </a:r>
            <a:endParaRPr lang="en-US" dirty="0"/>
          </a:p>
        </p:txBody>
      </p:sp>
      <p:pic>
        <p:nvPicPr>
          <p:cNvPr id="3076" name="Picture 4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44" t="924" r="23341" b="4423"/>
          <a:stretch/>
        </p:blipFill>
        <p:spPr bwMode="auto">
          <a:xfrm>
            <a:off x="112414" y="1965050"/>
            <a:ext cx="4419600" cy="32008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7" name="Picture 5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93" t="1112" r="23145" b="4731"/>
          <a:stretch/>
        </p:blipFill>
        <p:spPr bwMode="auto">
          <a:xfrm>
            <a:off x="4648200" y="1981200"/>
            <a:ext cx="4435351" cy="31847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3037311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ontent Placeholder 1"/>
          <p:cNvSpPr>
            <a:spLocks noGrp="1"/>
          </p:cNvSpPr>
          <p:nvPr>
            <p:ph idx="1"/>
          </p:nvPr>
        </p:nvSpPr>
        <p:spPr>
          <a:xfrm>
            <a:off x="685800" y="2209800"/>
            <a:ext cx="7745505" cy="4191000"/>
          </a:xfrm>
        </p:spPr>
        <p:txBody>
          <a:bodyPr>
            <a:normAutofit/>
          </a:bodyPr>
          <a:lstStyle/>
          <a:p>
            <a:r>
              <a:rPr lang="en-US" dirty="0" smtClean="0"/>
              <a:t>Written in Java</a:t>
            </a:r>
          </a:p>
          <a:p>
            <a:endParaRPr lang="en-US" dirty="0"/>
          </a:p>
          <a:p>
            <a:r>
              <a:rPr lang="en-US" dirty="0" smtClean="0"/>
              <a:t>Eclipse</a:t>
            </a:r>
          </a:p>
          <a:p>
            <a:endParaRPr lang="en-US" dirty="0" smtClean="0"/>
          </a:p>
          <a:p>
            <a:r>
              <a:rPr lang="en-US" dirty="0" smtClean="0"/>
              <a:t>JDBC API to connect to the database</a:t>
            </a:r>
          </a:p>
          <a:p>
            <a:endParaRPr lang="en-US" dirty="0"/>
          </a:p>
          <a:p>
            <a:r>
              <a:rPr lang="en-US" dirty="0" smtClean="0"/>
              <a:t>Uses JavaFX library to make GUIs</a:t>
            </a:r>
          </a:p>
          <a:p>
            <a:endParaRPr lang="en-US" dirty="0" smtClean="0"/>
          </a:p>
          <a:p>
            <a:r>
              <a:rPr lang="en-US" dirty="0" smtClean="0"/>
              <a:t>Scene Builder to make JavaFX even easier</a:t>
            </a:r>
          </a:p>
        </p:txBody>
      </p:sp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Programming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778980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9" name="Picture 3"/>
          <p:cNvPicPr>
            <a:picLocks noChangeAspect="1" noChangeArrowheads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4818"/>
          <a:stretch/>
        </p:blipFill>
        <p:spPr bwMode="auto">
          <a:xfrm>
            <a:off x="-1" y="1981201"/>
            <a:ext cx="9108771" cy="48768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8" name="Picture 8" descr="https://cms-assets.tutsplus.com/uploads/users/861/posts/23835/preview_image/javafx.jp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48935" y="24143"/>
            <a:ext cx="2610898" cy="180804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724003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Hardcover">
  <a:themeElements>
    <a:clrScheme name="Hardcover">
      <a:dk1>
        <a:sysClr val="windowText" lastClr="000000"/>
      </a:dk1>
      <a:lt1>
        <a:sysClr val="window" lastClr="FFFFFF"/>
      </a:lt1>
      <a:dk2>
        <a:srgbClr val="895D1D"/>
      </a:dk2>
      <a:lt2>
        <a:srgbClr val="ECE9C6"/>
      </a:lt2>
      <a:accent1>
        <a:srgbClr val="873624"/>
      </a:accent1>
      <a:accent2>
        <a:srgbClr val="D6862D"/>
      </a:accent2>
      <a:accent3>
        <a:srgbClr val="D0BE40"/>
      </a:accent3>
      <a:accent4>
        <a:srgbClr val="877F6C"/>
      </a:accent4>
      <a:accent5>
        <a:srgbClr val="972109"/>
      </a:accent5>
      <a:accent6>
        <a:srgbClr val="AEB795"/>
      </a:accent6>
      <a:hlink>
        <a:srgbClr val="CC9900"/>
      </a:hlink>
      <a:folHlink>
        <a:srgbClr val="B2B2B2"/>
      </a:folHlink>
    </a:clrScheme>
    <a:fontScheme name="Hardcover">
      <a:maj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궁서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Book Antiqua"/>
        <a:ea typeface=""/>
        <a:cs typeface=""/>
        <a:font script="Grek" typeface="Times New Roman"/>
        <a:font script="Cyrl" typeface="Times New Roman"/>
        <a:font script="Jpan" typeface="HGS明朝E"/>
        <a:font script="Hang" typeface="돋움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inorFont>
    </a:fontScheme>
    <a:fmtScheme name="Hardcover">
      <a:fillStyleLst>
        <a:solidFill>
          <a:schemeClr val="phClr"/>
        </a:solidFill>
        <a:solidFill>
          <a:schemeClr val="phClr">
            <a:tint val="68000"/>
            <a:shade val="94000"/>
            <a:satMod val="300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80000"/>
                <a:lumMod val="98000"/>
              </a:schemeClr>
            </a:gs>
            <a:gs pos="100000">
              <a:schemeClr val="phClr">
                <a:satMod val="130000"/>
              </a:schemeClr>
            </a:gs>
          </a:gsLst>
          <a:lin ang="5160000" scaled="0"/>
        </a:gradFill>
      </a:fillStyleLst>
      <a:lnStyleLst>
        <a:ln w="12700" cap="flat" cmpd="sng" algn="ctr">
          <a:solidFill>
            <a:schemeClr val="phClr">
              <a:shade val="90000"/>
              <a:lumMod val="90000"/>
            </a:schemeClr>
          </a:solidFill>
          <a:prstDash val="solid"/>
        </a:ln>
        <a:ln w="19050" cap="flat" cmpd="sng" algn="ctr">
          <a:solidFill>
            <a:schemeClr val="phClr">
              <a:shade val="75000"/>
              <a:lumMod val="90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12700" dir="5400000" rotWithShape="0">
              <a:srgbClr val="000000">
                <a:alpha val="15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6000"/>
              </a:srgbClr>
            </a:outerShdw>
          </a:effectLst>
        </a:effectStyle>
        <a:effectStyle>
          <a:effectLst>
            <a:outerShdw blurRad="50800" dist="25400" dir="5400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2400000"/>
            </a:lightRig>
          </a:scene3d>
          <a:sp3d>
            <a:bevelT w="25400" h="25400"/>
          </a:sp3d>
        </a:effectStyle>
      </a:effectStyleLst>
      <a:bgFillStyleLst>
        <a:solidFill>
          <a:schemeClr val="phClr">
            <a:tint val="96000"/>
            <a:lumMod val="11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93000"/>
                <a:shade val="20000"/>
              </a:schemeClr>
              <a:schemeClr val="phClr">
                <a:tint val="90000"/>
                <a:shade val="85000"/>
                <a:satMod val="115000"/>
              </a:schemeClr>
            </a:duotone>
          </a:blip>
          <a:tile tx="0" ty="0" sx="60000" sy="60000" flip="none" algn="tl"/>
        </a:blipFill>
        <a:blipFill rotWithShape="1">
          <a:blip xmlns:r="http://schemas.openxmlformats.org/officeDocument/2006/relationships" r:embed="rId2">
            <a:duotone>
              <a:schemeClr val="phClr">
                <a:shade val="50000"/>
                <a:satMod val="340000"/>
                <a:lumMod val="40000"/>
              </a:schemeClr>
              <a:schemeClr val="phClr">
                <a:tint val="92000"/>
                <a:shade val="94000"/>
                <a:hueMod val="110000"/>
                <a:satMod val="236000"/>
                <a:lumMod val="120000"/>
              </a:schemeClr>
            </a:duotone>
          </a:blip>
          <a:stretch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Hardcover</Template>
  <TotalTime>228</TotalTime>
  <Words>374</Words>
  <Application>Microsoft Office PowerPoint</Application>
  <PresentationFormat>On-screen Show (4:3)</PresentationFormat>
  <Paragraphs>88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Hardcover</vt:lpstr>
      <vt:lpstr>Pathfinder Character Creator</vt:lpstr>
      <vt:lpstr>Outline</vt:lpstr>
      <vt:lpstr>What is Pathfinder?</vt:lpstr>
      <vt:lpstr>Why?</vt:lpstr>
      <vt:lpstr>The Setup</vt:lpstr>
      <vt:lpstr>The Book</vt:lpstr>
      <vt:lpstr>The Database</vt:lpstr>
      <vt:lpstr>The Programming</vt:lpstr>
      <vt:lpstr>PowerPoint Presentation</vt:lpstr>
      <vt:lpstr>PowerPoint Presentation</vt:lpstr>
      <vt:lpstr>How does it work?</vt:lpstr>
      <vt:lpstr>PowerPoint Presentation</vt:lpstr>
      <vt:lpstr>The Code</vt:lpstr>
      <vt:lpstr>PowerPoint Presentation</vt:lpstr>
      <vt:lpstr>PowerPoint Presentation</vt:lpstr>
      <vt:lpstr>DEMO</vt:lpstr>
      <vt:lpstr>What’s in the future?</vt:lpstr>
      <vt:lpstr>Closing Statements</vt:lpstr>
      <vt:lpstr>Sources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Pathfinder Character Creator</dc:title>
  <dc:creator>cfrb1_000</dc:creator>
  <cp:lastModifiedBy>Connor Barnes</cp:lastModifiedBy>
  <cp:revision>25</cp:revision>
  <dcterms:created xsi:type="dcterms:W3CDTF">2006-08-16T00:00:00Z</dcterms:created>
  <dcterms:modified xsi:type="dcterms:W3CDTF">2019-03-01T18:39:51Z</dcterms:modified>
</cp:coreProperties>
</file>

<file path=docProps/thumbnail.jpeg>
</file>